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627" r:id="rId2"/>
    <p:sldId id="636" r:id="rId3"/>
    <p:sldId id="637" r:id="rId4"/>
    <p:sldId id="640" r:id="rId5"/>
    <p:sldId id="638" r:id="rId6"/>
    <p:sldId id="641" r:id="rId7"/>
    <p:sldId id="639" r:id="rId8"/>
  </p:sldIdLst>
  <p:sldSz cx="9144000" cy="6858000" type="screen4x3"/>
  <p:notesSz cx="7315200" cy="96012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  <a:srgbClr val="0066FF"/>
    <a:srgbClr val="33CC33"/>
    <a:srgbClr val="FFFF7D"/>
    <a:srgbClr val="FFFF00"/>
    <a:srgbClr val="FFFF99"/>
    <a:srgbClr val="FFCCFF"/>
    <a:srgbClr val="FF99FF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698" autoAdjust="0"/>
    <p:restoredTop sz="93545" autoAdjust="0"/>
  </p:normalViewPr>
  <p:slideViewPr>
    <p:cSldViewPr snapToGrid="0">
      <p:cViewPr varScale="1">
        <p:scale>
          <a:sx n="83" d="100"/>
          <a:sy n="83" d="100"/>
        </p:scale>
        <p:origin x="102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96"/>
    </p:cViewPr>
  </p:outlineViewPr>
  <p:notesTextViewPr>
    <p:cViewPr>
      <p:scale>
        <a:sx n="25" d="100"/>
        <a:sy n="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-1764" y="-90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099" tIns="44549" rIns="89099" bIns="44549" numCol="1" anchor="t" anchorCtr="0" compatLnSpc="1">
            <a:prstTxWarp prst="textNoShape">
              <a:avLst/>
            </a:prstTxWarp>
          </a:bodyPr>
          <a:lstStyle>
            <a:lvl1pPr defTabSz="890588">
              <a:defRPr sz="1200" dirty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099" tIns="44549" rIns="89099" bIns="44549" numCol="1" anchor="t" anchorCtr="0" compatLnSpc="1">
            <a:prstTxWarp prst="textNoShape">
              <a:avLst/>
            </a:prstTxWarp>
          </a:bodyPr>
          <a:lstStyle>
            <a:lvl1pPr algn="r" defTabSz="890588">
              <a:defRPr sz="1200" dirty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7013"/>
            <a:ext cx="316865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099" tIns="44549" rIns="89099" bIns="44549" numCol="1" anchor="b" anchorCtr="0" compatLnSpc="1">
            <a:prstTxWarp prst="textNoShape">
              <a:avLst/>
            </a:prstTxWarp>
          </a:bodyPr>
          <a:lstStyle>
            <a:lvl1pPr defTabSz="890588">
              <a:defRPr sz="1200" dirty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17013"/>
            <a:ext cx="3170238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099" tIns="44549" rIns="89099" bIns="44549" numCol="1" anchor="b" anchorCtr="0" compatLnSpc="1">
            <a:prstTxWarp prst="textNoShape">
              <a:avLst/>
            </a:prstTxWarp>
          </a:bodyPr>
          <a:lstStyle>
            <a:lvl1pPr algn="r" defTabSz="890588">
              <a:defRPr sz="1200"/>
            </a:lvl1pPr>
          </a:lstStyle>
          <a:p>
            <a:pPr>
              <a:defRPr/>
            </a:pPr>
            <a:fld id="{95DFE833-B043-4A5A-A5E7-E7048B164136}" type="slidenum">
              <a:rPr lang="de-DE" altLang="en-US"/>
              <a:pPr>
                <a:defRPr/>
              </a:pPr>
              <a:t>‹№›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3245567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182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t" anchorCtr="0" compatLnSpc="1">
            <a:prstTxWarp prst="textNoShape">
              <a:avLst/>
            </a:prstTxWarp>
          </a:bodyPr>
          <a:lstStyle>
            <a:lvl1pPr defTabSz="927100">
              <a:defRPr sz="1200" dirty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1788" y="0"/>
            <a:ext cx="317182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t" anchorCtr="0" compatLnSpc="1">
            <a:prstTxWarp prst="textNoShape">
              <a:avLst/>
            </a:prstTxWarp>
          </a:bodyPr>
          <a:lstStyle>
            <a:lvl1pPr algn="r" defTabSz="927100">
              <a:defRPr sz="1200" dirty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/>
              <a:t>Образец текста</a:t>
            </a:r>
          </a:p>
          <a:p>
            <a:pPr lvl="1"/>
            <a:r>
              <a:rPr lang="uk-UA" noProof="0"/>
              <a:t>Второй уровень</a:t>
            </a:r>
          </a:p>
          <a:p>
            <a:pPr lvl="2"/>
            <a:r>
              <a:rPr lang="uk-UA" noProof="0"/>
              <a:t>Третий уровень</a:t>
            </a:r>
          </a:p>
          <a:p>
            <a:pPr lvl="3"/>
            <a:r>
              <a:rPr lang="uk-UA" noProof="0"/>
              <a:t>Четвертый уровень</a:t>
            </a:r>
          </a:p>
          <a:p>
            <a:pPr lvl="4"/>
            <a:r>
              <a:rPr lang="uk-UA" noProof="0"/>
              <a:t>Пятый уровень</a:t>
            </a:r>
          </a:p>
        </p:txBody>
      </p:sp>
      <p:sp>
        <p:nvSpPr>
          <p:cNvPr id="2539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1825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b" anchorCtr="0" compatLnSpc="1">
            <a:prstTxWarp prst="textNoShape">
              <a:avLst/>
            </a:prstTxWarp>
          </a:bodyPr>
          <a:lstStyle>
            <a:lvl1pPr defTabSz="927100">
              <a:defRPr sz="1200" dirty="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2539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1788" y="9118600"/>
            <a:ext cx="3171825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/>
            </a:lvl1pPr>
          </a:lstStyle>
          <a:p>
            <a:pPr>
              <a:defRPr/>
            </a:pPr>
            <a:fld id="{FE868AC4-2DD2-4D6A-911E-330D7B2DEE5D}" type="slidenum">
              <a:rPr lang="uk-UA" altLang="en-US"/>
              <a:pPr>
                <a:defRPr/>
              </a:pPr>
              <a:t>‹№›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447569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20" tIns="46440" rIns="92520" bIns="46440"/>
          <a:lstStyle>
            <a:lvl1pPr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F55DB61-DC8F-4C76-B3DB-711FD425C2F7}" type="slidenum">
              <a:rPr lang="uk-UA" altLang="en-US" sz="1200" smtClean="0"/>
              <a:pPr/>
              <a:t>1</a:t>
            </a:fld>
            <a:endParaRPr lang="uk-UA" altLang="en-US" sz="1200"/>
          </a:p>
        </p:txBody>
      </p:sp>
      <p:sp>
        <p:nvSpPr>
          <p:cNvPr id="5123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BBE0E3"/>
          </a:solidFill>
          <a:ln w="25560">
            <a:solidFill>
              <a:srgbClr val="89A4A7"/>
            </a:solidFill>
          </a:ln>
        </p:spPr>
      </p:sp>
      <p:sp>
        <p:nvSpPr>
          <p:cNvPr id="5124" name="Заметки 2"/>
          <p:cNvSpPr>
            <a:spLocks noGrp="1"/>
          </p:cNvSpPr>
          <p:nvPr>
            <p:ph type="body" sz="quarter" idx="1"/>
          </p:nvPr>
        </p:nvSpPr>
        <p:spPr>
          <a:xfrm>
            <a:off x="777875" y="4776788"/>
            <a:ext cx="6216650" cy="45259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215900" indent="-215900"/>
            <a:endParaRPr lang="en-US" altLang="en-US" sz="2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076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185290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31658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85072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00262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61926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2416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9752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21416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31590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083309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97638" y="1343025"/>
            <a:ext cx="1960562" cy="47529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12775" y="1343025"/>
            <a:ext cx="5732463" cy="47529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293283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273600"/>
            <a:ext cx="8229240" cy="1144800"/>
          </a:xfrm>
        </p:spPr>
        <p:txBody>
          <a:bodyPr lIns="0" tIns="0" rIns="0" bIns="0"/>
          <a:lstStyle>
            <a:lvl1pPr>
              <a:defRPr lang="en-US" sz="4400" b="0" kern="1200">
                <a:latin typeface="Arial" pitchFamily="18"/>
              </a:defRPr>
            </a:lvl1pPr>
          </a:lstStyle>
          <a:p>
            <a:endParaRPr lang="en-US"/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457200" y="1604520"/>
            <a:ext cx="8229240" cy="4525920"/>
          </a:xfrm>
        </p:spPr>
        <p:txBody>
          <a:bodyPr lIns="0" tIns="0" rIns="0" bIns="0"/>
          <a:lstStyle>
            <a:lvl1pPr>
              <a:spcBef>
                <a:spcPts val="0"/>
              </a:spcBef>
              <a:spcAft>
                <a:spcPts val="1417"/>
              </a:spcAft>
              <a:defRPr lang="en-US" sz="3200" kern="1200">
                <a:latin typeface="Arial" pitchFamily="18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059191"/>
      </p:ext>
    </p:extLst>
  </p:cSld>
  <p:clrMapOvr>
    <a:masterClrMapping/>
  </p:clrMapOvr>
  <p:transition spd="slow"/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2775" y="1343025"/>
            <a:ext cx="77692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Щелчок правит 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Щелчок правит 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125413" y="6497638"/>
            <a:ext cx="88741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8" tIns="45715" rIns="91428" bIns="45715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altLang="ru-RU" sz="1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Drone Detect,  Sikorsky Challenge 2026                                                                              Igor Sikorsky KPI, Kyiv, Ukraine   </a:t>
            </a:r>
            <a:fld id="{810639EE-9E9D-4D88-B85C-7C1B1AF43158}" type="slidenum">
              <a:rPr lang="ru-RU" altLang="ru-RU" sz="120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>
                <a:defRPr/>
              </a:pPr>
              <a:t>‹№›</a:t>
            </a:fld>
            <a:r>
              <a:rPr lang="ru-RU" altLang="ru-RU" sz="1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31" name="Rectangle 10"/>
          <p:cNvSpPr>
            <a:spLocks noChangeArrowheads="1"/>
          </p:cNvSpPr>
          <p:nvPr userDrawn="1"/>
        </p:nvSpPr>
        <p:spPr bwMode="auto">
          <a:xfrm>
            <a:off x="177800" y="6430963"/>
            <a:ext cx="8788400" cy="73025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ru-RU" altLang="ru-RU" dirty="0"/>
          </a:p>
        </p:txBody>
      </p:sp>
      <p:pic>
        <p:nvPicPr>
          <p:cNvPr id="2" name="Рисунок 4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0325"/>
            <a:ext cx="121920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50B69D-A552-EDEE-40DF-BD6AADFCDF82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102382" y="106919"/>
            <a:ext cx="855231" cy="112180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FF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FF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FF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FF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FF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FF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FF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1600" b="1">
          <a:solidFill>
            <a:srgbClr val="0000FF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4538" indent="-285750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1788" indent="-230188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2"/>
          <p:cNvSpPr txBox="1"/>
          <p:nvPr/>
        </p:nvSpPr>
        <p:spPr>
          <a:xfrm>
            <a:off x="228600" y="1350817"/>
            <a:ext cx="8708159" cy="2861361"/>
          </a:xfrm>
          <a:prstGeom prst="rect">
            <a:avLst/>
          </a:prstGeom>
          <a:noFill/>
          <a:ln>
            <a:noFill/>
          </a:ln>
        </p:spPr>
        <p:txBody>
          <a:bodyPr wrap="square" anchorCtr="1" compatLnSpc="0">
            <a:spAutoFit/>
          </a:bodyPr>
          <a:lstStyle/>
          <a:p>
            <a:pPr algn="ctr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rgbClr val="0000FF"/>
              </a:solidFill>
              <a:latin typeface="Calibri" pitchFamily="34"/>
              <a:ea typeface="Microsoft YaHei" pitchFamily="2"/>
              <a:cs typeface="Calibri" pitchFamily="34"/>
            </a:endParaRPr>
          </a:p>
          <a:p>
            <a:pPr algn="ctr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solidFill>
                  <a:srgbClr val="0000FF"/>
                </a:solidFill>
                <a:latin typeface="Calibri" pitchFamily="34"/>
                <a:ea typeface="Microsoft YaHei" pitchFamily="2"/>
                <a:cs typeface="Calibri" pitchFamily="34"/>
              </a:rPr>
              <a:t>Drone Detect</a:t>
            </a:r>
          </a:p>
          <a:p>
            <a:pPr algn="ctr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solidFill>
                <a:srgbClr val="0000FF"/>
              </a:solidFill>
              <a:latin typeface="Calibri" pitchFamily="34"/>
              <a:ea typeface="Microsoft YaHei" pitchFamily="2"/>
              <a:cs typeface="Calibri" pitchFamily="34"/>
            </a:endParaRPr>
          </a:p>
          <a:p>
            <a:pPr algn="ctr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rgbClr val="0000FF"/>
                </a:solidFill>
                <a:latin typeface="Calibri" pitchFamily="34"/>
                <a:ea typeface="Microsoft YaHei" pitchFamily="2"/>
                <a:cs typeface="Calibri" pitchFamily="34"/>
              </a:rPr>
              <a:t>Володимир </a:t>
            </a:r>
            <a:r>
              <a:rPr lang="uk-UA" dirty="0" err="1">
                <a:solidFill>
                  <a:srgbClr val="0000FF"/>
                </a:solidFill>
                <a:latin typeface="Calibri" pitchFamily="34"/>
                <a:ea typeface="Microsoft YaHei" pitchFamily="2"/>
                <a:cs typeface="Calibri" pitchFamily="34"/>
              </a:rPr>
              <a:t>Боровицький</a:t>
            </a:r>
            <a:endParaRPr lang="uk-UA" dirty="0">
              <a:solidFill>
                <a:srgbClr val="0000FF"/>
              </a:solidFill>
              <a:latin typeface="Calibri" pitchFamily="34"/>
              <a:ea typeface="Microsoft YaHei" pitchFamily="2"/>
              <a:cs typeface="Calibri" pitchFamily="34"/>
            </a:endParaRPr>
          </a:p>
          <a:p>
            <a:pPr algn="ctr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rgbClr val="0000FF"/>
                </a:solidFill>
                <a:latin typeface="Calibri" pitchFamily="34"/>
                <a:ea typeface="Microsoft YaHei" pitchFamily="2"/>
                <a:cs typeface="Calibri" pitchFamily="34"/>
              </a:rPr>
              <a:t>Володимир Микитенко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9D66AF-6FA8-B508-C8DA-4D7CE4473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335" y="2015837"/>
            <a:ext cx="5252685" cy="3200399"/>
          </a:xfrm>
          <a:prstGeom prst="rect">
            <a:avLst/>
          </a:prstGeom>
        </p:spPr>
      </p:pic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006" y="180255"/>
            <a:ext cx="7011988" cy="775710"/>
          </a:xfrm>
        </p:spPr>
        <p:txBody>
          <a:bodyPr/>
          <a:lstStyle/>
          <a:p>
            <a:r>
              <a:rPr lang="uk-UA" altLang="ru-RU" sz="280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Атаки ворожих </a:t>
            </a:r>
            <a:r>
              <a:rPr lang="uk-UA" altLang="ru-RU" sz="2800" dirty="0" err="1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дронів</a:t>
            </a:r>
            <a:r>
              <a:rPr lang="uk-UA" altLang="ru-RU" sz="280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виклик країні </a:t>
            </a:r>
            <a:endParaRPr lang="en-US" altLang="ru-RU" sz="2800" dirty="0">
              <a:solidFill>
                <a:srgbClr val="3333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12CB27C-ABF0-E076-CB74-168731A3B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521" y="1143000"/>
            <a:ext cx="8652958" cy="5320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9pPr>
          </a:lstStyle>
          <a:p>
            <a:pPr indent="363538" algn="just"/>
            <a:r>
              <a:rPr lang="uk-UA" altLang="ru-RU" sz="2200" b="0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Ворожі </a:t>
            </a:r>
            <a:r>
              <a:rPr lang="uk-UA" altLang="ru-RU" sz="2200" b="0" kern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дрони</a:t>
            </a:r>
            <a:r>
              <a:rPr lang="uk-UA" altLang="ru-RU" sz="2200" b="0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вбивають українців, нищать промислові підприємства, військові та цивільні об'єкти. На жаль, </a:t>
            </a:r>
            <a:r>
              <a:rPr lang="uk-UA" altLang="ru-RU" sz="2200" kern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дрони</a:t>
            </a:r>
            <a:r>
              <a:rPr lang="uk-UA" altLang="ru-RU" sz="2200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складно виявити</a:t>
            </a:r>
            <a:r>
              <a:rPr lang="uk-UA" altLang="ru-RU" sz="2200" b="0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тому що:</a:t>
            </a:r>
          </a:p>
          <a:p>
            <a:pPr indent="363538" algn="l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uk-UA" altLang="ru-RU" sz="2200" b="0" i="1" kern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Дронів</a:t>
            </a:r>
            <a:r>
              <a:rPr lang="uk-UA" altLang="ru-RU" sz="2200" b="0" i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багато</a:t>
            </a:r>
            <a:endParaRPr lang="en-US" altLang="ru-RU" sz="2200" b="0" i="1" kern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363538" algn="l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uk-UA" altLang="ru-RU" sz="2200" b="0" i="1" kern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Дрони</a:t>
            </a:r>
            <a:r>
              <a:rPr lang="uk-UA" altLang="ru-RU" sz="2200" b="0" i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літають швидко</a:t>
            </a:r>
          </a:p>
          <a:p>
            <a:pPr indent="363538" algn="l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uk-UA" altLang="ru-RU" sz="2200" b="0" i="1" kern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Дрони</a:t>
            </a:r>
            <a:r>
              <a:rPr lang="uk-UA" altLang="ru-RU" sz="2200" b="0" i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мають </a:t>
            </a:r>
          </a:p>
          <a:p>
            <a:pPr algn="l">
              <a:spcAft>
                <a:spcPts val="300"/>
              </a:spcAft>
            </a:pPr>
            <a:r>
              <a:rPr lang="uk-UA" altLang="ru-RU" sz="2200" b="0" i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малий розмір</a:t>
            </a:r>
          </a:p>
          <a:p>
            <a:pPr indent="363538" algn="l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uk-UA" altLang="ru-RU" sz="2200" b="0" i="1" kern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Дрони</a:t>
            </a:r>
            <a:r>
              <a:rPr lang="uk-UA" altLang="ru-RU" sz="2200" b="0" i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літають низько</a:t>
            </a:r>
          </a:p>
          <a:p>
            <a:pPr indent="363538" algn="l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uk-UA" altLang="ru-RU" sz="2200" b="0" i="1" kern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Дрони</a:t>
            </a:r>
            <a:r>
              <a:rPr lang="uk-UA" altLang="ru-RU" sz="2200" b="0" i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можуть </a:t>
            </a:r>
          </a:p>
          <a:p>
            <a:pPr algn="l">
              <a:spcAft>
                <a:spcPts val="300"/>
              </a:spcAft>
            </a:pPr>
            <a:r>
              <a:rPr lang="uk-UA" altLang="ru-RU" sz="2200" b="0" i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не випромінювати </a:t>
            </a:r>
          </a:p>
          <a:p>
            <a:pPr algn="l">
              <a:spcAft>
                <a:spcPts val="300"/>
              </a:spcAft>
            </a:pPr>
            <a:r>
              <a:rPr lang="uk-UA" altLang="ru-RU" sz="2200" b="0" i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радіохвилі тощо</a:t>
            </a:r>
          </a:p>
          <a:p>
            <a:pPr indent="363538" algn="just"/>
            <a:endParaRPr lang="uk-UA" altLang="ru-RU" sz="1800" b="0" kern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363538" algn="just"/>
            <a:r>
              <a:rPr lang="uk-UA" altLang="ru-RU" sz="2200" b="0" kern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Створення та масове </a:t>
            </a:r>
            <a:r>
              <a:rPr lang="uk-UA" altLang="ru-RU" sz="2200" kern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виробництво надійних, швидких та </a:t>
            </a:r>
            <a:r>
              <a:rPr lang="uk-UA" altLang="ru-RU" sz="2200" kern="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та</a:t>
            </a:r>
            <a:r>
              <a:rPr lang="uk-UA" altLang="ru-RU" sz="2200" kern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економічних систем виявлення </a:t>
            </a:r>
            <a:r>
              <a:rPr lang="uk-UA" altLang="ru-RU" sz="2200" kern="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дронів</a:t>
            </a:r>
            <a:r>
              <a:rPr lang="uk-UA" altLang="ru-RU" sz="2200" kern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altLang="ru-RU" sz="2200" b="0" kern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стає однією з важливих задач для досягнення перемоги над ворогом</a:t>
            </a:r>
            <a:r>
              <a:rPr lang="en-US" altLang="ru-RU" sz="2200" b="0" kern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466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2C33D-315F-6E11-D692-FD29A23BF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FEB06FD-14E0-9AAF-EA67-640560276E4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6006" y="180255"/>
            <a:ext cx="7011988" cy="775710"/>
          </a:xfrm>
        </p:spPr>
        <p:txBody>
          <a:bodyPr/>
          <a:lstStyle/>
          <a:p>
            <a:r>
              <a:rPr lang="uk-UA" altLang="ru-RU" sz="280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Як можна виявити ворожі </a:t>
            </a:r>
            <a:r>
              <a:rPr lang="uk-UA" altLang="ru-RU" sz="2800" dirty="0" err="1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дрони</a:t>
            </a:r>
            <a:r>
              <a:rPr lang="uk-UA" altLang="ru-RU" sz="280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altLang="ru-RU" sz="2800" dirty="0">
              <a:solidFill>
                <a:srgbClr val="3333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04DC793B-63A2-3F1B-48AB-91745A9DE7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107" y="1226127"/>
            <a:ext cx="8621785" cy="4894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9pPr>
          </a:lstStyle>
          <a:p>
            <a:pPr algn="just"/>
            <a:r>
              <a:rPr lang="uk-UA" altLang="ru-RU" sz="2200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Спеціалізовані радіолокатори </a:t>
            </a:r>
            <a:r>
              <a:rPr lang="uk-UA" altLang="ru-RU" sz="2200" b="0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найкращій варіант, але висока вартість - (150 000 – 500 000) Євро - обмежує їх застосування, крім того вони є джерела випромінювання, яке можуть реєструвати </a:t>
            </a:r>
            <a:r>
              <a:rPr lang="uk-UA" altLang="ru-RU" sz="2200" b="0" kern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дрони</a:t>
            </a:r>
            <a:r>
              <a:rPr lang="en-US" altLang="ru-RU" sz="2200" b="0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uk-UA" altLang="ru-RU" sz="2200" b="0" kern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uk-UA" altLang="ru-RU" sz="2200" b="0" kern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uk-UA" altLang="ru-RU" sz="2200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Комплекс відеокамер комп'ютерного зору </a:t>
            </a:r>
            <a:r>
              <a:rPr lang="uk-UA" altLang="ru-RU" sz="2200" b="0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пасивні системи спостереження, що містять кілька каналів, у тому числі </a:t>
            </a:r>
            <a:r>
              <a:rPr lang="uk-UA" altLang="ru-RU" sz="2200" b="0" kern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тепловізійний</a:t>
            </a:r>
            <a:r>
              <a:rPr lang="uk-UA" altLang="ru-RU" sz="2200" b="0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канал. Системи комп'ютерного зору потребують потужних комп'ютерів з </a:t>
            </a:r>
            <a:r>
              <a:rPr lang="en-US" altLang="ru-RU" sz="2200" b="0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</a:t>
            </a:r>
            <a:r>
              <a:rPr lang="uk-UA" altLang="ru-RU" sz="2200" b="0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або підключення до хмарних сервісів. Такі системи погано працюють в умовах обмеженої видимості (туман, дощ, сніг)</a:t>
            </a:r>
            <a:r>
              <a:rPr lang="en-US" altLang="ru-RU" sz="2200" b="0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uk-UA" altLang="ru-RU" sz="2200" b="0" kern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uk-UA" altLang="ru-RU" sz="2200" b="0" kern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uk-UA" altLang="ru-RU" sz="2200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Акустичні системи </a:t>
            </a:r>
            <a:r>
              <a:rPr lang="uk-UA" altLang="ru-RU" sz="2200" b="0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економічні системи, які мають обмежені точність вимірювання координат та дальність роботи, чутливі до акустичних завад та погодних умов</a:t>
            </a:r>
            <a:r>
              <a:rPr lang="en-US" altLang="ru-RU" sz="2200" b="0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uk-UA" altLang="ru-RU" sz="2200" b="0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ru-RU" sz="2200" b="0" kern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111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D264D-F1B6-BBF2-4E17-CA4229B12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64098FE-E405-E71B-EC17-8346FBF1206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6006" y="180255"/>
            <a:ext cx="7011988" cy="775710"/>
          </a:xfrm>
        </p:spPr>
        <p:txBody>
          <a:bodyPr/>
          <a:lstStyle/>
          <a:p>
            <a:r>
              <a:rPr lang="uk-UA" altLang="ru-RU" sz="280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Як працює </a:t>
            </a:r>
            <a:r>
              <a:rPr lang="en-US" altLang="ru-RU" sz="280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DRONE DETECT 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1BEFDF-48D3-EDED-5C72-AC5ED5A79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223" y="1143000"/>
            <a:ext cx="8621785" cy="5164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9pPr>
          </a:lstStyle>
          <a:p>
            <a:pPr indent="717550" algn="just">
              <a:spcAft>
                <a:spcPts val="1200"/>
              </a:spcAft>
            </a:pPr>
            <a:r>
              <a:rPr lang="en-US" altLang="ru-RU" sz="220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DRONE DETECT 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це економічна спеціалізована система спостереження, яка побудована на апаратній реалізації біологічно-подібних принципах обробки даних за допомогою імпульсних нейронних мереж</a:t>
            </a:r>
            <a:r>
              <a:rPr lang="en-US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ru-RU" sz="2200" b="0" kern="0" dirty="0">
              <a:solidFill>
                <a:srgbClr val="3333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Aft>
                <a:spcPts val="1200"/>
              </a:spcAft>
            </a:pPr>
            <a:r>
              <a:rPr lang="en-US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Ця система перетворює цифрове відео від цифрових або </a:t>
            </a:r>
            <a:r>
              <a:rPr lang="uk-UA" altLang="ru-RU" sz="2200" b="0" kern="0" dirty="0" err="1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тепловізійних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камер в асинхронний потік даних, який подається на вхід імпульсної нейронної мережі.</a:t>
            </a:r>
            <a:r>
              <a:rPr lang="en-US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Потік даних містить лише інформаційні складові зображень, які потрібні для виявлення </a:t>
            </a:r>
            <a:r>
              <a:rPr lang="uk-UA" altLang="ru-RU" sz="2200" b="0" kern="0" dirty="0" err="1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дронів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Самі зображення та їх послідовності у вигляді відео не передаються</a:t>
            </a:r>
            <a:r>
              <a:rPr lang="en-US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uk-UA" altLang="ru-RU" sz="2200" b="0" kern="0" dirty="0">
              <a:solidFill>
                <a:srgbClr val="3333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Імпульсна нейронна мережа апаратно реалізована на </a:t>
            </a:r>
            <a:r>
              <a:rPr lang="en-US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FPGA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Вона дозволяє з використанням принципів </a:t>
            </a:r>
            <a:r>
              <a:rPr lang="uk-UA" altLang="ru-RU" sz="2200" b="0" kern="0" dirty="0" err="1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бінокуляроного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зору розпізнавати об'єкти та вимірювати їх координати</a:t>
            </a:r>
            <a:r>
              <a:rPr lang="en-US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indent="717550" algn="just"/>
            <a:r>
              <a:rPr lang="en-US" altLang="ru-RU" sz="220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DRONE DETECT </a:t>
            </a:r>
            <a:r>
              <a:rPr lang="uk-UA" altLang="ru-RU" sz="2200" b="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дозволяє автоматично виявляти </a:t>
            </a:r>
            <a:r>
              <a:rPr lang="uk-UA" altLang="ru-RU" sz="2200" b="0" kern="0" dirty="0" err="1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дрони</a:t>
            </a:r>
            <a:r>
              <a:rPr lang="uk-UA" altLang="ru-RU" sz="2200" b="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у реальному часі та вимірювати їх координати у тривимірному просторі</a:t>
            </a:r>
            <a:r>
              <a:rPr lang="en-US" altLang="ru-RU" sz="2200" b="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uk-UA" altLang="ru-RU" sz="2200" b="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ru-RU" sz="2200" b="0" kern="0" dirty="0">
              <a:solidFill>
                <a:srgbClr val="008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506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2B878-CD77-51E4-6A9F-ED4EA9A91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12DFE42-EAED-D354-8A3C-799F30C33C7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6006" y="180255"/>
            <a:ext cx="7011988" cy="775710"/>
          </a:xfrm>
        </p:spPr>
        <p:txBody>
          <a:bodyPr/>
          <a:lstStyle/>
          <a:p>
            <a:r>
              <a:rPr lang="uk-UA" altLang="ru-RU" sz="280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Як побудована </a:t>
            </a:r>
            <a:r>
              <a:rPr lang="en-US" altLang="ru-RU" sz="280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DRONE DETECT?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7DD3BE-DA9F-D2AB-08FB-D5AF8B3FD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223" y="1101437"/>
            <a:ext cx="8621785" cy="5195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9pPr>
          </a:lstStyle>
          <a:p>
            <a:pPr indent="446088" algn="just"/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 суті </a:t>
            </a:r>
            <a:r>
              <a:rPr lang="en-US" altLang="ru-RU" sz="220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DRONE DETECT 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це «</a:t>
            </a:r>
            <a:r>
              <a:rPr lang="en-US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tuning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або «</a:t>
            </a:r>
            <a:r>
              <a:rPr lang="en-US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upgrade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пари телевізійних та </a:t>
            </a:r>
            <a:r>
              <a:rPr lang="uk-UA" altLang="ru-RU" sz="2200" b="0" kern="0" dirty="0" err="1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тепловізійних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камер до рівня примітивної бінокулярної біологічної системи зору</a:t>
            </a:r>
            <a:r>
              <a:rPr lang="en-US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indent="363538" algn="just"/>
            <a:r>
              <a:rPr lang="uk-UA" altLang="ru-RU" sz="2200" b="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Кожна система </a:t>
            </a:r>
            <a:r>
              <a:rPr lang="en-US" altLang="ru-RU" sz="220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DRONE DETECT </a:t>
            </a:r>
            <a:r>
              <a:rPr lang="uk-UA" altLang="ru-RU" sz="2200" b="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складається з двох електронних блоків виділення інформативних ознак </a:t>
            </a:r>
            <a:r>
              <a:rPr lang="uk-UA" altLang="ru-RU" sz="2200" b="0" kern="0" dirty="0" err="1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дронів</a:t>
            </a:r>
            <a:r>
              <a:rPr lang="uk-UA" altLang="ru-RU" sz="2200" b="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та електронного блоку аналізу ознак і вимірювання їх координат </a:t>
            </a:r>
            <a:r>
              <a:rPr lang="uk-UA" altLang="ru-RU" sz="2200" b="0" kern="0" dirty="0" err="1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дронів</a:t>
            </a:r>
            <a:r>
              <a:rPr lang="en-US" altLang="ru-RU" sz="2200" b="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uk-UA" altLang="ru-RU" sz="2200" b="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indent="363538" algn="just"/>
            <a:r>
              <a:rPr lang="uk-UA" altLang="ru-RU" sz="2200" b="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Допускається інтеграція цього боку з двома акустичними сенсорами</a:t>
            </a:r>
            <a:r>
              <a:rPr lang="en-US" altLang="ru-RU" sz="2200" b="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uk-UA" altLang="ru-RU" sz="2200" b="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indent="363538" algn="just"/>
            <a:r>
              <a:rPr lang="uk-UA" altLang="ru-RU" sz="2200" b="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Поле зору системи – до 30 кутових градусів</a:t>
            </a:r>
            <a:r>
              <a:rPr lang="en-US" altLang="ru-RU" sz="2200" b="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uk-UA" altLang="ru-RU" sz="2200" b="0" kern="0" dirty="0">
              <a:solidFill>
                <a:srgbClr val="008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363538" algn="just"/>
            <a:r>
              <a:rPr lang="uk-UA" altLang="ru-RU" sz="2200" b="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Дальність роботи   – до 3 кілометрів</a:t>
            </a:r>
            <a:r>
              <a:rPr lang="en-US" altLang="ru-RU" sz="2200" b="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uk-UA" altLang="ru-RU" sz="2200" b="0" kern="0" dirty="0">
              <a:solidFill>
                <a:srgbClr val="008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363538" algn="just"/>
            <a:r>
              <a:rPr lang="uk-UA" altLang="ru-RU" sz="2200" b="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Передача даних в центр керування по електричному або оптоволоконному  кабелю</a:t>
            </a:r>
            <a:r>
              <a:rPr lang="en-US" altLang="ru-RU" sz="2200" b="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uk-UA" altLang="ru-RU" sz="2200" b="0" kern="0" dirty="0">
              <a:solidFill>
                <a:srgbClr val="008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363538" algn="just"/>
            <a:r>
              <a:rPr lang="uk-UA" altLang="ru-RU" sz="2200" b="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Поле зору та дальність роботи залежать від типу телевізійних та </a:t>
            </a:r>
            <a:r>
              <a:rPr lang="uk-UA" altLang="ru-RU" sz="2200" b="0" kern="0" dirty="0" err="1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тепловізійних</a:t>
            </a:r>
            <a:r>
              <a:rPr lang="uk-UA" altLang="ru-RU" sz="2200" b="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камер, до яких вона підключається, та умов спостереження</a:t>
            </a:r>
            <a:r>
              <a:rPr lang="en-US" altLang="ru-RU" sz="2200" b="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uk-UA" altLang="ru-RU" sz="2200" b="0" kern="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ru-RU" sz="2200" b="0" kern="0" dirty="0">
              <a:solidFill>
                <a:srgbClr val="008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392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E9FA6-2626-9DEA-277D-24D0D2EC3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E3C6880-A258-79BA-2ED2-3444DB305B1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6006" y="180255"/>
            <a:ext cx="7011988" cy="775710"/>
          </a:xfrm>
        </p:spPr>
        <p:txBody>
          <a:bodyPr/>
          <a:lstStyle/>
          <a:p>
            <a:r>
              <a:rPr lang="uk-UA" altLang="ru-RU" sz="280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Головна перевага </a:t>
            </a:r>
            <a:r>
              <a:rPr lang="en-US" altLang="ru-RU" sz="280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DRONE DETECT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900F7F-E037-9382-634E-0395EC9EA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7959" y="3845504"/>
            <a:ext cx="3228081" cy="247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9pPr>
          </a:lstStyle>
          <a:p>
            <a:r>
              <a:rPr lang="en-US" altLang="ru-RU" sz="220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DRONE DETECT</a:t>
            </a:r>
            <a:r>
              <a:rPr lang="uk-UA" altLang="ru-RU" sz="220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вилучає та аналізує</a:t>
            </a:r>
            <a:r>
              <a:rPr lang="en-US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uk-UA" altLang="ru-RU" sz="2200" b="0" kern="0" dirty="0">
              <a:solidFill>
                <a:srgbClr val="3333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altLang="ru-RU" sz="220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altLang="ru-RU" sz="220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1000 – 10 000 разів менше даних </a:t>
            </a:r>
          </a:p>
          <a:p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ніж те, що містить </a:t>
            </a:r>
          </a:p>
          <a:p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  растрове відео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73613AF-4A39-C186-E3A1-3183F72522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079" y="964623"/>
            <a:ext cx="2942361" cy="294236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5BE45B2-FDDB-4EC6-9139-67AB59201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559" y="964623"/>
            <a:ext cx="2942362" cy="294236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CA0E779-7FE7-D483-261C-132427F72F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203" y="3314698"/>
            <a:ext cx="2942362" cy="294236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D703247-835C-ABAA-6CBF-5B769A14A1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35" y="3508536"/>
            <a:ext cx="2748524" cy="274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424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B3F30-B17E-0A9D-5134-88D19C872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6263A16-FA27-8BEB-6728-0B6B0CEADE3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6006" y="180255"/>
            <a:ext cx="7011988" cy="775710"/>
          </a:xfrm>
        </p:spPr>
        <p:txBody>
          <a:bodyPr/>
          <a:lstStyle/>
          <a:p>
            <a:r>
              <a:rPr lang="uk-UA" altLang="ru-RU" sz="280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Які переваги має </a:t>
            </a:r>
            <a:r>
              <a:rPr lang="en-US" altLang="ru-RU" sz="280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DRONE DETECT?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68FE54-E5B3-41AB-4F21-81E588B55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107" y="1153391"/>
            <a:ext cx="8621785" cy="5195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00FF"/>
                </a:solidFill>
                <a:latin typeface="Times New Roman" pitchFamily="18" charset="0"/>
              </a:defRPr>
            </a:lvl9pPr>
          </a:lstStyle>
          <a:p>
            <a:pPr marL="457200" indent="-457200" algn="just">
              <a:buAutoNum type="arabicPeriod"/>
            </a:pPr>
            <a:r>
              <a:rPr lang="uk-UA" altLang="ru-RU" sz="220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Універсальність 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підключаються до пари будь яких телевізійних або </a:t>
            </a:r>
            <a:r>
              <a:rPr lang="uk-UA" altLang="ru-RU" sz="2200" b="0" kern="0" dirty="0" err="1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тепловізійних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камер</a:t>
            </a:r>
            <a:r>
              <a:rPr lang="en-US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just">
              <a:buAutoNum type="arabicPeriod"/>
            </a:pPr>
            <a:endParaRPr lang="uk-UA" altLang="ru-RU" sz="2200" b="0" kern="0" dirty="0">
              <a:solidFill>
                <a:srgbClr val="3333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AutoNum type="arabicPeriod"/>
            </a:pPr>
            <a:r>
              <a:rPr lang="uk-UA" altLang="ru-RU" sz="220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Економічність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не потребують дорогих потужних комп'ютерів      з </a:t>
            </a:r>
            <a:r>
              <a:rPr lang="en-US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швидкого підключення до інтернету тощо</a:t>
            </a:r>
            <a:r>
              <a:rPr lang="en-US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just">
              <a:buAutoNum type="arabicPeriod"/>
            </a:pPr>
            <a:endParaRPr lang="uk-UA" altLang="ru-RU" sz="2200" b="0" kern="0" dirty="0">
              <a:solidFill>
                <a:srgbClr val="3333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AutoNum type="arabicPeriod"/>
            </a:pPr>
            <a:r>
              <a:rPr lang="uk-UA" altLang="ru-RU" sz="220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Низьке енергоспоживання 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 використовуються </a:t>
            </a:r>
            <a:r>
              <a:rPr lang="en-US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та інші прискорювачі ШІ, працює без підключення до інтернету</a:t>
            </a:r>
            <a:r>
              <a:rPr lang="en-US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 algn="just">
              <a:buAutoNum type="arabicPeriod"/>
            </a:pPr>
            <a:endParaRPr lang="uk-UA" altLang="ru-RU" sz="2200" b="0" kern="0" dirty="0">
              <a:solidFill>
                <a:srgbClr val="3333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AutoNum type="arabicPeriod"/>
            </a:pP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Використання тільки </a:t>
            </a:r>
            <a:r>
              <a:rPr lang="uk-UA" altLang="ru-RU" sz="220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доступних електронних компонентів 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мікро комп'ютерів </a:t>
            </a:r>
            <a:r>
              <a:rPr lang="en-US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Raspberry 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та</a:t>
            </a:r>
            <a:r>
              <a:rPr lang="en-US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FPGA.</a:t>
            </a:r>
          </a:p>
          <a:p>
            <a:pPr marL="457200" indent="-457200" algn="just">
              <a:buAutoNum type="arabicPeriod"/>
            </a:pPr>
            <a:endParaRPr lang="uk-UA" altLang="ru-RU" sz="2200" b="0" kern="0" dirty="0">
              <a:solidFill>
                <a:srgbClr val="3333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AutoNum type="arabicPeriod"/>
            </a:pPr>
            <a:r>
              <a:rPr lang="uk-UA" altLang="ru-RU" sz="220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Простота монтажу 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два кронштейна з нерухомими камерами та електронний блок у захисному корпусі, набір кабелів для передачі сигналів та подачі живлення</a:t>
            </a:r>
            <a:r>
              <a:rPr lang="en-US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uk-UA" altLang="ru-RU" sz="2200" b="0" kern="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4324566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8313</TotalTime>
  <Words>541</Words>
  <Application>Microsoft Office PowerPoint</Application>
  <PresentationFormat>Екран (4:3)</PresentationFormat>
  <Paragraphs>53</Paragraphs>
  <Slides>7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Standarddesign</vt:lpstr>
      <vt:lpstr>Презентація PowerPoint</vt:lpstr>
      <vt:lpstr>Атаки ворожих дронів – виклик країні </vt:lpstr>
      <vt:lpstr>Як можна виявити ворожі дрони?</vt:lpstr>
      <vt:lpstr>Як працює DRONE DETECT ?</vt:lpstr>
      <vt:lpstr>Як побудована DRONE DETECT?</vt:lpstr>
      <vt:lpstr>Головна перевага DRONE DETECT</vt:lpstr>
      <vt:lpstr>Які переваги має DRONE DETECT?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SPIE student chapter at National Technical University of Ukraine «Kiev Polytechnic Institute»</dc:title>
  <dc:creator>Владимир Боровицкий</dc:creator>
  <cp:lastModifiedBy>Володимир Микитенко</cp:lastModifiedBy>
  <cp:revision>432</cp:revision>
  <cp:lastPrinted>2019-01-17T15:07:46Z</cp:lastPrinted>
  <dcterms:created xsi:type="dcterms:W3CDTF">2004-07-04T09:45:56Z</dcterms:created>
  <dcterms:modified xsi:type="dcterms:W3CDTF">2026-07-31T07:30:23Z</dcterms:modified>
</cp:coreProperties>
</file>